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4" r:id="rId2"/>
  </p:sldMasterIdLst>
  <p:notesMasterIdLst>
    <p:notesMasterId r:id="rId46"/>
  </p:notesMasterIdLst>
  <p:handoutMasterIdLst>
    <p:handoutMasterId r:id="rId47"/>
  </p:handoutMasterIdLst>
  <p:sldIdLst>
    <p:sldId id="302" r:id="rId3"/>
    <p:sldId id="359" r:id="rId4"/>
    <p:sldId id="361" r:id="rId5"/>
    <p:sldId id="364" r:id="rId6"/>
    <p:sldId id="362" r:id="rId7"/>
    <p:sldId id="366" r:id="rId8"/>
    <p:sldId id="365" r:id="rId9"/>
    <p:sldId id="368" r:id="rId10"/>
    <p:sldId id="369" r:id="rId11"/>
    <p:sldId id="370" r:id="rId12"/>
    <p:sldId id="371" r:id="rId13"/>
    <p:sldId id="372" r:id="rId14"/>
    <p:sldId id="367" r:id="rId15"/>
    <p:sldId id="373" r:id="rId16"/>
    <p:sldId id="381" r:id="rId17"/>
    <p:sldId id="402" r:id="rId18"/>
    <p:sldId id="403" r:id="rId19"/>
    <p:sldId id="404" r:id="rId20"/>
    <p:sldId id="387" r:id="rId21"/>
    <p:sldId id="405" r:id="rId22"/>
    <p:sldId id="388" r:id="rId23"/>
    <p:sldId id="393" r:id="rId24"/>
    <p:sldId id="396" r:id="rId25"/>
    <p:sldId id="397" r:id="rId26"/>
    <p:sldId id="398" r:id="rId27"/>
    <p:sldId id="399" r:id="rId28"/>
    <p:sldId id="395" r:id="rId29"/>
    <p:sldId id="394" r:id="rId30"/>
    <p:sldId id="386" r:id="rId31"/>
    <p:sldId id="384" r:id="rId32"/>
    <p:sldId id="383" r:id="rId33"/>
    <p:sldId id="400" r:id="rId34"/>
    <p:sldId id="385" r:id="rId35"/>
    <p:sldId id="401" r:id="rId36"/>
    <p:sldId id="389" r:id="rId37"/>
    <p:sldId id="376" r:id="rId38"/>
    <p:sldId id="378" r:id="rId39"/>
    <p:sldId id="377" r:id="rId40"/>
    <p:sldId id="379" r:id="rId41"/>
    <p:sldId id="390" r:id="rId42"/>
    <p:sldId id="391" r:id="rId43"/>
    <p:sldId id="392" r:id="rId44"/>
    <p:sldId id="363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92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05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4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10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80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57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4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8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5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68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33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3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9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28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09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78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41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1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07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57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39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72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63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10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9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50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86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14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7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87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37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02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1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7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66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83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8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15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71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2985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04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bi.ac.uk/gxa/sc/home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singlecell.broadinstitute.org/single_cel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emberg-lab.github.io/scRNA.seq.datasets/" TargetMode="External"/><Relationship Id="rId11" Type="http://schemas.openxmlformats.org/officeDocument/2006/relationships/hyperlink" Target="https://www.10xgenomics.com/resources/datasets" TargetMode="External"/><Relationship Id="rId5" Type="http://schemas.openxmlformats.org/officeDocument/2006/relationships/hyperlink" Target="http://www.teichlab.org/data" TargetMode="External"/><Relationship Id="rId10" Type="http://schemas.openxmlformats.org/officeDocument/2006/relationships/hyperlink" Target="https://cells.ucsc.edu/" TargetMode="External"/><Relationship Id="rId4" Type="http://schemas.openxmlformats.org/officeDocument/2006/relationships/hyperlink" Target="https://data.humancellatlas.org/explore/projects" TargetMode="External"/><Relationship Id="rId9" Type="http://schemas.openxmlformats.org/officeDocument/2006/relationships/hyperlink" Target="https://atlas.gs.washington.ed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us02web.zoom.us/j/8333473767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js2264/scRNAseq-workshop" TargetMode="External"/><Relationship Id="rId5" Type="http://schemas.openxmlformats.org/officeDocument/2006/relationships/hyperlink" Target="https://jserizay.com/scRNAseq-workshop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hyperlink" Target="http://www.nxn.se/single-cell-studies/gui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hyperlink" Target="https://library.med.utah.edu/WebPath/webpath.html" TargetMode="External"/><Relationship Id="rId4" Type="http://schemas.openxmlformats.org/officeDocument/2006/relationships/hyperlink" Target="http://www.cell.com/pictureshow/sk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1</a:t>
            </a:r>
            <a:br>
              <a:rPr lang="en-US" sz="2800" b="1" dirty="0"/>
            </a:br>
            <a:r>
              <a:rPr lang="en-US" sz="2800" b="1" dirty="0"/>
              <a:t>Experimental design of </a:t>
            </a:r>
            <a:r>
              <a:rPr lang="en-US" sz="2800" b="1" dirty="0" err="1"/>
              <a:t>scRNAseq</a:t>
            </a:r>
            <a:r>
              <a:rPr lang="en-US" sz="2800" b="1" dirty="0"/>
              <a:t>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cell’s identity and fate are shaped by </a:t>
            </a:r>
            <a:r>
              <a:rPr lang="en-GB"/>
              <a:t>many features.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Human Protein Atlas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91CC20-EBAE-854F-B51D-03787A598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4" y="1841738"/>
            <a:ext cx="5473700" cy="4006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BFCA9-DEF7-B44E-BC23-F703DD8F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088" y="2451099"/>
            <a:ext cx="5700926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3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cell’s identity and fate are shaped by </a:t>
            </a:r>
            <a:r>
              <a:rPr lang="en-GB"/>
              <a:t>many features.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Human Protein Atlas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8ACB8-446F-5342-A11D-6776763E3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6" y="1448351"/>
            <a:ext cx="3607468" cy="494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56938-370F-4F42-A27A-EB6462AE1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74" y="1854438"/>
            <a:ext cx="5373947" cy="400661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B97A3D4-61FA-B74F-A974-2767DB780A5C}"/>
              </a:ext>
            </a:extLst>
          </p:cNvPr>
          <p:cNvSpPr/>
          <p:nvPr/>
        </p:nvSpPr>
        <p:spPr>
          <a:xfrm>
            <a:off x="385444" y="1854438"/>
            <a:ext cx="1036956" cy="736362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92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 type is inherently based on one’s area of study.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C5B1F-C183-F043-A71F-454B1C4F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1" y="1527834"/>
            <a:ext cx="6756398" cy="486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1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 err="1"/>
              <a:t>Svensonn</a:t>
            </a:r>
            <a:r>
              <a:rPr lang="en-GB" i="0" dirty="0"/>
              <a:t> et al., Nat. Protocols 2018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EEEBE60-0EA2-6949-A467-EDE75957B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0038" y="873125"/>
            <a:ext cx="11210649" cy="5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Valentine </a:t>
            </a:r>
            <a:r>
              <a:rPr lang="en-GB" dirty="0" err="1"/>
              <a:t>Svensson</a:t>
            </a:r>
            <a:r>
              <a:rPr lang="en-GB" dirty="0"/>
              <a:t>, Nat. Biotech. 2021 (</a:t>
            </a:r>
            <a:r>
              <a:rPr lang="en-GB" dirty="0" err="1"/>
              <a:t>Correspondance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“ The typical choice for a researcher interested in performing </a:t>
            </a:r>
            <a:r>
              <a:rPr lang="en-GB" dirty="0" err="1"/>
              <a:t>scRNA</a:t>
            </a:r>
            <a:r>
              <a:rPr lang="en-GB" dirty="0"/>
              <a:t>-seq is between the commercial 10x Genomics Chromium Single Cell Gene Expression Solution and variants of the SMART-seq protocol (either Smart-seq2 or the commercial </a:t>
            </a:r>
            <a:r>
              <a:rPr lang="en-GB" dirty="0" err="1"/>
              <a:t>SMARTer</a:t>
            </a:r>
            <a:r>
              <a:rPr lang="en-GB" dirty="0"/>
              <a:t> v4 Ultra Low Input RNA Kit from Takara Bio).”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31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Picelli</a:t>
            </a:r>
            <a:r>
              <a:rPr lang="en-US" dirty="0"/>
              <a:t> et al, Nature 2014</a:t>
            </a:r>
          </a:p>
          <a:p>
            <a:pPr>
              <a:lnSpc>
                <a:spcPct val="100000"/>
              </a:lnSpc>
            </a:pPr>
            <a:r>
              <a:rPr lang="en-US" dirty="0"/>
              <a:t>Jaeger et al., STAR protocols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Smart-seq2: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EC6B89-FFE3-F44F-A9B5-86714ACC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7" y="868519"/>
            <a:ext cx="3529013" cy="583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iniaturization of Smart-seq2 for Single-Cell and Single-Nucleus RNA  Sequencing - ScienceDirect">
            <a:extLst>
              <a:ext uri="{FF2B5EF4-FFF2-40B4-BE49-F238E27FC236}">
                <a16:creationId xmlns:a16="http://schemas.microsoft.com/office/drawing/2014/main" id="{F67C63F4-D253-CB40-9D9D-3C3F4ECB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93" y="1548924"/>
            <a:ext cx="4167187" cy="416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93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Smart-seq2:</a:t>
            </a:r>
          </a:p>
          <a:p>
            <a:r>
              <a:rPr lang="en-US" dirty="0"/>
              <a:t>Plate-based approach, ”real” RNA-seq sequencing with standard biases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Full-length transcriptomics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High coverage of the transcriptome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Index sort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Low throughput 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Hence more expensive </a:t>
            </a:r>
          </a:p>
        </p:txBody>
      </p:sp>
    </p:spTree>
    <p:extLst>
      <p:ext uri="{BB962C8B-B14F-4D97-AF65-F5344CB8AC3E}">
        <p14:creationId xmlns:p14="http://schemas.microsoft.com/office/powerpoint/2010/main" val="1565118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10X Genomics: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MU DNA Core Facility">
            <a:extLst>
              <a:ext uri="{FF2B5EF4-FFF2-40B4-BE49-F238E27FC236}">
                <a16:creationId xmlns:a16="http://schemas.microsoft.com/office/drawing/2014/main" id="{53DF675D-C6EB-5146-B762-C984DF361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06" y="1665289"/>
            <a:ext cx="9939748" cy="472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53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Droplet-based or plate-based approaches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57913"/>
            <a:ext cx="4288156" cy="674667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A753-E5DF-D14E-B093-AED46581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10X Genomics:</a:t>
            </a:r>
          </a:p>
          <a:p>
            <a:r>
              <a:rPr lang="en-US" dirty="0"/>
              <a:t>Droplet-based approach, sequencing 3’-end of RNAs, highly specific biases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High to very-high throughput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(Relatively) easy to combine with multi-omics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3’-end only is sequenced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Low coverage of the transcriptome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34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So what to do with all this data?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08F0-630C-CE40-9574-61829565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Rough calculation: ~ 200M cells have now been published… </a:t>
            </a:r>
          </a:p>
          <a:p>
            <a:r>
              <a:rPr lang="en-GB" dirty="0"/>
              <a:t>(and probably at least the same amount unpublished!) </a:t>
            </a:r>
          </a:p>
        </p:txBody>
      </p:sp>
    </p:spTree>
    <p:extLst>
      <p:ext uri="{BB962C8B-B14F-4D97-AF65-F5344CB8AC3E}">
        <p14:creationId xmlns:p14="http://schemas.microsoft.com/office/powerpoint/2010/main" val="33186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 err="1">
                <a:solidFill>
                  <a:srgbClr val="C00000"/>
                </a:solidFill>
              </a:rPr>
              <a:t>scRNAseq</a:t>
            </a:r>
            <a:r>
              <a:rPr lang="en-US" sz="3200" b="1" dirty="0">
                <a:solidFill>
                  <a:srgbClr val="C00000"/>
                </a:solidFill>
              </a:rPr>
              <a:t> analysis workshop</a:t>
            </a: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Overall goals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59AF0-3DCD-5646-9D6A-DB10DF16EDD6}"/>
              </a:ext>
            </a:extLst>
          </p:cNvPr>
          <p:cNvSpPr txBox="1"/>
          <p:nvPr/>
        </p:nvSpPr>
        <p:spPr>
          <a:xfrm>
            <a:off x="236306" y="2013735"/>
            <a:ext cx="11743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</a:t>
            </a:r>
            <a:r>
              <a:rPr lang="en-GB" dirty="0" err="1"/>
              <a:t>ntroduction</a:t>
            </a:r>
            <a:r>
              <a:rPr lang="en-GB" dirty="0"/>
              <a:t> to the rapidly expanding world of single-cell transcriptomics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Focus less on specific software tools but more on underlying concepts - so down the line, you can make informed choices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Hands on lab exercises </a:t>
            </a:r>
            <a:r>
              <a:rPr lang="en-GB" dirty="0" err="1"/>
              <a:t>analyzing</a:t>
            </a:r>
            <a:r>
              <a:rPr lang="en-GB" dirty="0"/>
              <a:t> single-cell heterogeneity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Create a fun, learning, collaborative, and interactive environment</a:t>
            </a:r>
          </a:p>
        </p:txBody>
      </p:sp>
    </p:spTree>
    <p:extLst>
      <p:ext uri="{BB962C8B-B14F-4D97-AF65-F5344CB8AC3E}">
        <p14:creationId xmlns:p14="http://schemas.microsoft.com/office/powerpoint/2010/main" val="287895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08F0-630C-CE40-9574-61829565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Human Cell Atlas mission: </a:t>
            </a:r>
          </a:p>
          <a:p>
            <a:pPr fontAlgn="ctr"/>
            <a:r>
              <a:rPr lang="en-US" dirty="0"/>
              <a:t>“</a:t>
            </a:r>
            <a:r>
              <a:rPr lang="en-GB" dirty="0"/>
              <a:t>To create </a:t>
            </a:r>
            <a:r>
              <a:rPr lang="en-GB" b="1" u="sng" dirty="0"/>
              <a:t>comprehensive reference maps of all human cells</a:t>
            </a:r>
            <a:r>
              <a:rPr lang="en-GB" b="1" dirty="0"/>
              <a:t> </a:t>
            </a:r>
            <a:r>
              <a:rPr lang="en-GB" dirty="0"/>
              <a:t>— the fundamental units of life — as a basis for both </a:t>
            </a:r>
            <a:r>
              <a:rPr lang="en-GB" u="sng" dirty="0"/>
              <a:t>understanding human health</a:t>
            </a:r>
            <a:r>
              <a:rPr lang="en-GB" dirty="0"/>
              <a:t> and </a:t>
            </a:r>
            <a:r>
              <a:rPr lang="en-GB" u="sng" dirty="0"/>
              <a:t>diagnosing, monitoring, and treating disease</a:t>
            </a:r>
            <a:r>
              <a:rPr lang="en-GB" dirty="0"/>
              <a:t>.”</a:t>
            </a:r>
          </a:p>
          <a:p>
            <a:pPr fontAlgn="ctr"/>
            <a:endParaRPr lang="en-GB" dirty="0"/>
          </a:p>
          <a:p>
            <a:pPr font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51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08F0-630C-CE40-9574-61829565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Human Cell Atlas mission: </a:t>
            </a:r>
          </a:p>
          <a:p>
            <a:pPr fontAlgn="ctr"/>
            <a:r>
              <a:rPr lang="en-US" dirty="0"/>
              <a:t>“</a:t>
            </a:r>
            <a:r>
              <a:rPr lang="en-GB" dirty="0"/>
              <a:t>To create </a:t>
            </a:r>
            <a:r>
              <a:rPr lang="en-GB" b="1" u="sng" dirty="0"/>
              <a:t>comprehensive reference maps of all human cells</a:t>
            </a:r>
            <a:r>
              <a:rPr lang="en-GB" b="1" dirty="0"/>
              <a:t> </a:t>
            </a:r>
            <a:r>
              <a:rPr lang="en-GB" dirty="0"/>
              <a:t>— the fundamental units of life — as a basis for both </a:t>
            </a:r>
            <a:r>
              <a:rPr lang="en-GB" u="sng" dirty="0"/>
              <a:t>understanding human health</a:t>
            </a:r>
            <a:r>
              <a:rPr lang="en-GB" dirty="0"/>
              <a:t> and </a:t>
            </a:r>
            <a:r>
              <a:rPr lang="en-GB" u="sng" dirty="0"/>
              <a:t>diagnosing, monitoring, and treating disease</a:t>
            </a:r>
            <a:r>
              <a:rPr lang="en-GB" dirty="0"/>
              <a:t>.”</a:t>
            </a:r>
          </a:p>
          <a:p>
            <a:pPr fontAlgn="ctr"/>
            <a:endParaRPr lang="en-GB" dirty="0"/>
          </a:p>
          <a:p>
            <a:pPr fontAlgn="ctr"/>
            <a:r>
              <a:rPr lang="en-GB" dirty="0"/>
              <a:t>Founded in 2016</a:t>
            </a:r>
          </a:p>
          <a:p>
            <a:pPr fontAlgn="ctr"/>
            <a:r>
              <a:rPr lang="en-GB" dirty="0"/>
              <a:t>Collaborative approach: everyone can contribute with their own project</a:t>
            </a:r>
          </a:p>
          <a:p>
            <a:pPr fontAlgn="ctr"/>
            <a:r>
              <a:rPr lang="en-GB" dirty="0"/>
              <a:t>2,000 members (1,000 institutes)</a:t>
            </a:r>
          </a:p>
          <a:p>
            <a:pPr fontAlgn="ctr"/>
            <a:r>
              <a:rPr lang="en-GB" dirty="0"/>
              <a:t>442 projects</a:t>
            </a:r>
          </a:p>
          <a:p>
            <a:pPr fontAlgn="ctr"/>
            <a:endParaRPr lang="en-GB" dirty="0"/>
          </a:p>
          <a:p>
            <a:pPr font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5559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The Human Cell Atlas will catalogue all the cells in a human body.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FB9C9-D054-8549-9EBF-EFC907E52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1804988"/>
            <a:ext cx="7658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5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This will take years…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E3D54-73BE-E149-8704-4C885476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1615738"/>
            <a:ext cx="94107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29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Current state of the HCA: already beyond its original “first draft” aim.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D82D6-7501-8045-BB06-B7BBDBD82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3" y="1562912"/>
            <a:ext cx="8186494" cy="51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4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Current state of the HCA: already beyond its original “first draft” aim.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D62709-2A62-1B4D-B9FC-CB8B6C3C9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576" y="1723616"/>
            <a:ext cx="7562848" cy="44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5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261090" cy="5517515"/>
          </a:xfrm>
        </p:spPr>
        <p:txBody>
          <a:bodyPr/>
          <a:lstStyle/>
          <a:p>
            <a:r>
              <a:rPr lang="en-US" dirty="0"/>
              <a:t>Current state of the HCA: already beyond its original “first draft” aim.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A0683-6F8A-2F42-8507-1137754F7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014537"/>
            <a:ext cx="112268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26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260340" cy="5517515"/>
          </a:xfrm>
        </p:spPr>
        <p:txBody>
          <a:bodyPr/>
          <a:lstStyle/>
          <a:p>
            <a:r>
              <a:rPr lang="en-US" dirty="0"/>
              <a:t>The Human Cell Atlas will have profound impact on </a:t>
            </a:r>
            <a:r>
              <a:rPr lang="en-US" u="sng" dirty="0"/>
              <a:t>biology</a:t>
            </a:r>
            <a:r>
              <a:rPr lang="en-US" dirty="0"/>
              <a:t> and </a:t>
            </a:r>
            <a:r>
              <a:rPr lang="en-US" u="sng" dirty="0" err="1"/>
              <a:t>medecine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0A85B-B920-7A48-A744-9AC1AF330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55"/>
          <a:stretch/>
        </p:blipFill>
        <p:spPr>
          <a:xfrm>
            <a:off x="5500688" y="873761"/>
            <a:ext cx="5452310" cy="58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09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Human Cell Atlas: profiling ALL the cells in the human body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F3718-56F1-4849-90E7-788234B6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350256" cy="5517515"/>
          </a:xfrm>
        </p:spPr>
        <p:txBody>
          <a:bodyPr/>
          <a:lstStyle/>
          <a:p>
            <a:pPr marL="12700" indent="-12700"/>
            <a:r>
              <a:rPr lang="en-US" dirty="0"/>
              <a:t>It will not only characterize each cell type of the human’s body, but will also lead technological advances and improve experimental approaches for single-cell studies.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02152-292A-C744-99C4-635965B5D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667" y="1958580"/>
            <a:ext cx="7518666" cy="47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18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Resources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GB" dirty="0"/>
              <a:t>HCA data portal: </a:t>
            </a:r>
            <a:r>
              <a:rPr lang="en-GB" dirty="0">
                <a:hlinkClick r:id="rId4"/>
              </a:rPr>
              <a:t>https://data.humancellatlas.org/explore/projects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 err="1"/>
              <a:t>Teichmann</a:t>
            </a:r>
            <a:r>
              <a:rPr lang="en-GB" dirty="0"/>
              <a:t> lab: </a:t>
            </a:r>
            <a:r>
              <a:rPr lang="en-GB" dirty="0">
                <a:hlinkClick r:id="rId5"/>
              </a:rPr>
              <a:t>http://www.teichlab.org/data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 err="1"/>
              <a:t>Hemberg</a:t>
            </a:r>
            <a:r>
              <a:rPr lang="en-GB" dirty="0"/>
              <a:t> lab (partially) reprocessed datasets: </a:t>
            </a:r>
            <a:r>
              <a:rPr lang="en-GB" dirty="0">
                <a:hlinkClick r:id="rId6"/>
              </a:rPr>
              <a:t>https://hemberg-lab.github.io/scRNA.seq.datasets/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Broad’s single cell portal: </a:t>
            </a:r>
            <a:r>
              <a:rPr lang="en-GB" dirty="0">
                <a:hlinkClick r:id="rId7"/>
              </a:rPr>
              <a:t>https://singlecell.broadinstitute.org/single_cell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EBI-maintained portal: </a:t>
            </a:r>
            <a:r>
              <a:rPr lang="en-GB" dirty="0">
                <a:hlinkClick r:id="rId8"/>
              </a:rPr>
              <a:t>https://www.ebi.ac.uk/gxa/sc/home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Seattle Organismal Molecular Atlases (</a:t>
            </a:r>
            <a:r>
              <a:rPr lang="en-GB" dirty="0" err="1"/>
              <a:t>UWash</a:t>
            </a:r>
            <a:r>
              <a:rPr lang="en-GB" dirty="0"/>
              <a:t>): </a:t>
            </a:r>
            <a:r>
              <a:rPr lang="en-GB" dirty="0">
                <a:hlinkClick r:id="rId9"/>
              </a:rPr>
              <a:t>https://atlas.gs.washington.edu/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UCSC single-cell browser: </a:t>
            </a:r>
            <a:r>
              <a:rPr lang="en-GB" dirty="0">
                <a:hlinkClick r:id="rId10"/>
              </a:rPr>
              <a:t>https://cells.ucsc.edu/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10X Genomics-provided datasets: </a:t>
            </a:r>
            <a:r>
              <a:rPr lang="en-GB" dirty="0">
                <a:hlinkClick r:id="rId11"/>
              </a:rPr>
              <a:t>https://www.10xgenomics.com/resources/datasets</a:t>
            </a: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6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 err="1">
                <a:solidFill>
                  <a:srgbClr val="C00000"/>
                </a:solidFill>
              </a:rPr>
              <a:t>scRNAseq</a:t>
            </a:r>
            <a:r>
              <a:rPr lang="en-US" sz="3200" b="1" dirty="0">
                <a:solidFill>
                  <a:srgbClr val="C00000"/>
                </a:solidFill>
              </a:rPr>
              <a:t> analysis workshop</a:t>
            </a: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Organization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59AF0-3DCD-5646-9D6A-DB10DF16EDD6}"/>
              </a:ext>
            </a:extLst>
          </p:cNvPr>
          <p:cNvSpPr txBox="1"/>
          <p:nvPr/>
        </p:nvSpPr>
        <p:spPr>
          <a:xfrm>
            <a:off x="236306" y="2013735"/>
            <a:ext cx="117433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Workshop webpage: </a:t>
            </a:r>
            <a:r>
              <a:rPr lang="en-GB" dirty="0">
                <a:solidFill>
                  <a:srgbClr val="0563C1"/>
                </a:solidFill>
                <a:hlinkClick r:id="rId5"/>
              </a:rPr>
              <a:t>https://jserizay.com/scRNAseq-workshop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Github</a:t>
            </a:r>
            <a:r>
              <a:rPr lang="en-GB" dirty="0"/>
              <a:t> repo: </a:t>
            </a:r>
            <a:r>
              <a:rPr lang="en-GB" dirty="0">
                <a:hlinkClick r:id="rId6"/>
              </a:rPr>
              <a:t>https://github.com/js2264/scRNAseq-workshop</a:t>
            </a:r>
            <a:endParaRPr lang="en-GB" dirty="0"/>
          </a:p>
          <a:p>
            <a:endParaRPr lang="en-GB" dirty="0"/>
          </a:p>
          <a:p>
            <a:r>
              <a:rPr lang="en-GB" dirty="0"/>
              <a:t>Zoom link: </a:t>
            </a:r>
            <a:r>
              <a:rPr lang="en-GB" dirty="0">
                <a:hlinkClick r:id="rId7"/>
              </a:rPr>
              <a:t>https://us02web.zoom.us/j/83334737674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Raise hand in Zoom to ask questions, use chat or even interrupt me if needed!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Please use video, it’s much nicer to chat with faces than with black walls!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Mute microphone when not in use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Please be patient with technical issues (network, Zoom, etc...)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447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b="1" dirty="0"/>
              <a:t>Never was so much owed by so many to so “few”</a:t>
            </a:r>
          </a:p>
          <a:p>
            <a:r>
              <a:rPr lang="en-GB" dirty="0"/>
              <a:t>-- Churchill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8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b="1" dirty="0"/>
              <a:t>Never was so much owed by so many to so “few”</a:t>
            </a:r>
          </a:p>
          <a:p>
            <a:r>
              <a:rPr lang="en-GB" dirty="0"/>
              <a:t>-- Churchill</a:t>
            </a:r>
          </a:p>
          <a:p>
            <a:endParaRPr lang="en-GB" dirty="0"/>
          </a:p>
          <a:p>
            <a:r>
              <a:rPr lang="en-GB" b="1" dirty="0"/>
              <a:t>It used to be true in the “old days” of large consortia: </a:t>
            </a:r>
          </a:p>
          <a:p>
            <a:pPr marL="342900" indent="-342900">
              <a:buFontTx/>
              <a:buChar char="-"/>
            </a:pPr>
            <a:r>
              <a:rPr lang="en-GB" dirty="0"/>
              <a:t>Human Genome Project</a:t>
            </a:r>
          </a:p>
          <a:p>
            <a:pPr marL="342900" indent="-342900">
              <a:buFontTx/>
              <a:buChar char="-"/>
            </a:pPr>
            <a:r>
              <a:rPr lang="en-GB" dirty="0"/>
              <a:t>ENCODE</a:t>
            </a:r>
          </a:p>
          <a:p>
            <a:pPr marL="342900" indent="-342900">
              <a:buFontTx/>
              <a:buChar char="-"/>
            </a:pPr>
            <a:r>
              <a:rPr lang="en-GB" dirty="0"/>
              <a:t>1000 Genomes</a:t>
            </a:r>
          </a:p>
          <a:p>
            <a:pPr marL="342900" indent="-342900">
              <a:buFontTx/>
              <a:buChar char="-"/>
            </a:pPr>
            <a:r>
              <a:rPr lang="en-GB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24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dirty="0"/>
              <a:t>Nowadays, </a:t>
            </a:r>
            <a:r>
              <a:rPr lang="en-GB" u="sng" dirty="0"/>
              <a:t>independent</a:t>
            </a:r>
            <a:r>
              <a:rPr lang="en-GB" dirty="0"/>
              <a:t>, </a:t>
            </a:r>
            <a:r>
              <a:rPr lang="en-GB" u="sng" dirty="0"/>
              <a:t>non-related</a:t>
            </a:r>
            <a:r>
              <a:rPr lang="en-GB" dirty="0"/>
              <a:t>, </a:t>
            </a:r>
            <a:r>
              <a:rPr lang="en-GB" u="sng" dirty="0"/>
              <a:t>oriented</a:t>
            </a:r>
            <a:r>
              <a:rPr lang="en-GB" dirty="0"/>
              <a:t> studies are building multi-faceted single-cell atlases of human.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80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flycellatlas.org</a:t>
            </a:r>
            <a:r>
              <a:rPr lang="en-US" dirty="0"/>
              <a:t>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dirty="0"/>
              <a:t>Nowadays, </a:t>
            </a:r>
            <a:r>
              <a:rPr lang="en-GB" u="sng" dirty="0"/>
              <a:t>independent</a:t>
            </a:r>
            <a:r>
              <a:rPr lang="en-GB" dirty="0"/>
              <a:t>, </a:t>
            </a:r>
            <a:r>
              <a:rPr lang="en-GB" u="sng" dirty="0"/>
              <a:t>non-related</a:t>
            </a:r>
            <a:r>
              <a:rPr lang="en-GB" dirty="0"/>
              <a:t>, </a:t>
            </a:r>
            <a:r>
              <a:rPr lang="en-GB" u="sng" dirty="0"/>
              <a:t>oriented</a:t>
            </a:r>
            <a:r>
              <a:rPr lang="en-GB" dirty="0"/>
              <a:t> studies are building multi-faceted single-cell atlases of human </a:t>
            </a:r>
            <a:r>
              <a:rPr lang="en-GB" b="1" u="sng" dirty="0"/>
              <a:t>and model organisms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266D2-C224-3945-8613-BEEAD9DE8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02" y="1860529"/>
            <a:ext cx="4992236" cy="4622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9890D-3540-5E4B-83DB-797633A7A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01" y="1860529"/>
            <a:ext cx="4977280" cy="46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0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studies: the power of the many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atlas.gs.washington.edu</a:t>
            </a:r>
            <a:r>
              <a:rPr lang="en-US" dirty="0"/>
              <a:t>/worm-</a:t>
            </a:r>
            <a:r>
              <a:rPr lang="en-US" dirty="0" err="1"/>
              <a:t>rna</a:t>
            </a:r>
            <a:r>
              <a:rPr lang="en-US" dirty="0"/>
              <a:t>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752326"/>
          </a:xfrm>
        </p:spPr>
        <p:txBody>
          <a:bodyPr>
            <a:normAutofit/>
          </a:bodyPr>
          <a:lstStyle/>
          <a:p>
            <a:r>
              <a:rPr lang="en-GB" dirty="0"/>
              <a:t>Nowadays, </a:t>
            </a:r>
            <a:r>
              <a:rPr lang="en-GB" u="sng" dirty="0"/>
              <a:t>independent</a:t>
            </a:r>
            <a:r>
              <a:rPr lang="en-GB" dirty="0"/>
              <a:t>, </a:t>
            </a:r>
            <a:r>
              <a:rPr lang="en-GB" u="sng" dirty="0"/>
              <a:t>non-related</a:t>
            </a:r>
            <a:r>
              <a:rPr lang="en-GB" dirty="0"/>
              <a:t>, </a:t>
            </a:r>
            <a:r>
              <a:rPr lang="en-GB" u="sng" dirty="0"/>
              <a:t>oriented</a:t>
            </a:r>
            <a:r>
              <a:rPr lang="en-GB" dirty="0"/>
              <a:t> studies are building multi-faceted single-cell atlases of human </a:t>
            </a:r>
            <a:r>
              <a:rPr lang="en-GB" b="1" u="sng" dirty="0"/>
              <a:t>and model organisms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B822F-8E68-A64D-84B3-C90E93C6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69439"/>
            <a:ext cx="5880100" cy="434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7DD72-7BAC-2849-86EE-49CF21376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44" y="3119784"/>
            <a:ext cx="5584825" cy="18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20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Resources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Svensson</a:t>
            </a:r>
            <a:r>
              <a:rPr lang="en-US" dirty="0"/>
              <a:t> et al., Databases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315004"/>
          </a:xfrm>
        </p:spPr>
        <p:txBody>
          <a:bodyPr>
            <a:normAutofit/>
          </a:bodyPr>
          <a:lstStyle/>
          <a:p>
            <a:pPr marL="0" indent="0"/>
            <a:r>
              <a:rPr lang="en-GB" u="sng" dirty="0">
                <a:hlinkClick r:id="rId4"/>
              </a:rPr>
              <a:t>www.nxn.se/single-cell-studies/gui</a:t>
            </a:r>
            <a:endParaRPr lang="en-GB" u="sng" dirty="0"/>
          </a:p>
          <a:p>
            <a:pPr marL="0" indent="0"/>
            <a:r>
              <a:rPr lang="en-GB" dirty="0"/>
              <a:t>1,369 listed studies (as of 2021-09-20)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0918B-E108-FA4F-9930-6559835191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963"/>
          <a:stretch/>
        </p:blipFill>
        <p:spPr>
          <a:xfrm>
            <a:off x="0" y="2257577"/>
            <a:ext cx="12192000" cy="40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75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A0A16-0312-4F49-97A7-1CC022EA1D1A}"/>
              </a:ext>
            </a:extLst>
          </p:cNvPr>
          <p:cNvSpPr/>
          <p:nvPr/>
        </p:nvSpPr>
        <p:spPr>
          <a:xfrm>
            <a:off x="385444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DNA and epigenome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Genome sequencing (WES, WGS) </a:t>
            </a:r>
            <a:endParaRPr lang="en-GB" dirty="0"/>
          </a:p>
          <a:p>
            <a:r>
              <a:rPr lang="en-GB" dirty="0">
                <a:latin typeface="Avenir" panose="02000503020000020003" pitchFamily="2" charset="0"/>
              </a:rPr>
              <a:t>Epigenomics (</a:t>
            </a:r>
            <a:r>
              <a:rPr lang="en-GB" dirty="0" err="1">
                <a:latin typeface="Avenir" panose="02000503020000020003" pitchFamily="2" charset="0"/>
              </a:rPr>
              <a:t>HiC</a:t>
            </a:r>
            <a:r>
              <a:rPr lang="en-GB" dirty="0">
                <a:latin typeface="Avenir" panose="02000503020000020003" pitchFamily="2" charset="0"/>
              </a:rPr>
              <a:t>, ChIP, ATAC, </a:t>
            </a:r>
            <a:r>
              <a:rPr lang="en-GB" dirty="0" err="1">
                <a:latin typeface="Avenir" panose="02000503020000020003" pitchFamily="2" charset="0"/>
              </a:rPr>
              <a:t>mC</a:t>
            </a:r>
            <a:r>
              <a:rPr lang="en-GB" dirty="0">
                <a:latin typeface="Avenir" panose="02000503020000020003" pitchFamily="2" charset="0"/>
              </a:rPr>
              <a:t> ) 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28589-A547-EC45-896A-219DD89DFB07}"/>
              </a:ext>
            </a:extLst>
          </p:cNvPr>
          <p:cNvSpPr/>
          <p:nvPr/>
        </p:nvSpPr>
        <p:spPr>
          <a:xfrm>
            <a:off x="3512957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RNA and transcriptome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Full length transcript abundance</a:t>
            </a:r>
          </a:p>
          <a:p>
            <a:r>
              <a:rPr lang="en-GB" dirty="0">
                <a:latin typeface="Avenir" panose="02000503020000020003" pitchFamily="2" charset="0"/>
              </a:rPr>
              <a:t>Splicing variants</a:t>
            </a:r>
          </a:p>
          <a:p>
            <a:r>
              <a:rPr lang="en-GB" dirty="0">
                <a:latin typeface="Avenir" panose="02000503020000020003" pitchFamily="2" charset="0"/>
              </a:rPr>
              <a:t>Transcript localization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0288B-920E-334E-B2F5-9F5796472428}"/>
              </a:ext>
            </a:extLst>
          </p:cNvPr>
          <p:cNvSpPr/>
          <p:nvPr/>
        </p:nvSpPr>
        <p:spPr>
          <a:xfrm>
            <a:off x="6609893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Proteins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Multi-parameter flow cytometry </a:t>
            </a:r>
          </a:p>
          <a:p>
            <a:r>
              <a:rPr lang="en-GB" dirty="0">
                <a:latin typeface="Avenir Book" panose="02000503020000020003" pitchFamily="2" charset="0"/>
              </a:rPr>
              <a:t>Mass-spectrometry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0BF3-6025-5F41-8F2A-F829C647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034966"/>
            <a:ext cx="10477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64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pic>
        <p:nvPicPr>
          <p:cNvPr id="3073" name="Picture 1" descr="page13image54111280">
            <a:extLst>
              <a:ext uri="{FF2B5EF4-FFF2-40B4-BE49-F238E27FC236}">
                <a16:creationId xmlns:a16="http://schemas.microsoft.com/office/drawing/2014/main" id="{090ACABB-3C14-3241-A8D1-86EF4A88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21" y="4769244"/>
            <a:ext cx="2278243" cy="138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CA0A16-0312-4F49-97A7-1CC022EA1D1A}"/>
              </a:ext>
            </a:extLst>
          </p:cNvPr>
          <p:cNvSpPr/>
          <p:nvPr/>
        </p:nvSpPr>
        <p:spPr>
          <a:xfrm>
            <a:off x="385444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DNA and epigenome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Genome sequencing (WES, WGS) </a:t>
            </a:r>
            <a:endParaRPr lang="en-GB" dirty="0"/>
          </a:p>
          <a:p>
            <a:r>
              <a:rPr lang="en-GB" dirty="0">
                <a:latin typeface="Avenir" panose="02000503020000020003" pitchFamily="2" charset="0"/>
              </a:rPr>
              <a:t>Epigenomics (</a:t>
            </a:r>
            <a:r>
              <a:rPr lang="en-GB" dirty="0" err="1">
                <a:latin typeface="Avenir" panose="02000503020000020003" pitchFamily="2" charset="0"/>
              </a:rPr>
              <a:t>HiC</a:t>
            </a:r>
            <a:r>
              <a:rPr lang="en-GB" dirty="0">
                <a:latin typeface="Avenir" panose="02000503020000020003" pitchFamily="2" charset="0"/>
              </a:rPr>
              <a:t>, ChIP, ATAC, </a:t>
            </a:r>
            <a:r>
              <a:rPr lang="en-GB" dirty="0" err="1">
                <a:latin typeface="Avenir" panose="02000503020000020003" pitchFamily="2" charset="0"/>
              </a:rPr>
              <a:t>mC</a:t>
            </a:r>
            <a:r>
              <a:rPr lang="en-GB" dirty="0">
                <a:latin typeface="Avenir" panose="02000503020000020003" pitchFamily="2" charset="0"/>
              </a:rPr>
              <a:t> ) 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28589-A547-EC45-896A-219DD89DFB07}"/>
              </a:ext>
            </a:extLst>
          </p:cNvPr>
          <p:cNvSpPr/>
          <p:nvPr/>
        </p:nvSpPr>
        <p:spPr>
          <a:xfrm>
            <a:off x="3512957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RNA and transcriptome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Full length transcript abundance</a:t>
            </a:r>
          </a:p>
          <a:p>
            <a:r>
              <a:rPr lang="en-GB" dirty="0">
                <a:latin typeface="Avenir" panose="02000503020000020003" pitchFamily="2" charset="0"/>
              </a:rPr>
              <a:t>Splicing variants</a:t>
            </a:r>
          </a:p>
          <a:p>
            <a:r>
              <a:rPr lang="en-GB" dirty="0">
                <a:latin typeface="Avenir" panose="02000503020000020003" pitchFamily="2" charset="0"/>
              </a:rPr>
              <a:t>Transcript localization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0288B-920E-334E-B2F5-9F5796472428}"/>
              </a:ext>
            </a:extLst>
          </p:cNvPr>
          <p:cNvSpPr/>
          <p:nvPr/>
        </p:nvSpPr>
        <p:spPr>
          <a:xfrm>
            <a:off x="6609893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Proteins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Multi-parameter flow cytometry </a:t>
            </a:r>
          </a:p>
          <a:p>
            <a:r>
              <a:rPr lang="en-GB" dirty="0">
                <a:latin typeface="Avenir Book" panose="02000503020000020003" pitchFamily="2" charset="0"/>
              </a:rPr>
              <a:t>Mass-spectrometry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0649A-9702-1243-BC02-B947817C1D1D}"/>
              </a:ext>
            </a:extLst>
          </p:cNvPr>
          <p:cNvSpPr/>
          <p:nvPr/>
        </p:nvSpPr>
        <p:spPr>
          <a:xfrm>
            <a:off x="9141058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Multi-omics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DNA+RNA </a:t>
            </a:r>
          </a:p>
          <a:p>
            <a:r>
              <a:rPr lang="en-GB" dirty="0" err="1">
                <a:latin typeface="Avenir Book" panose="02000503020000020003" pitchFamily="2" charset="0"/>
              </a:rPr>
              <a:t>RNA+protein</a:t>
            </a:r>
            <a:r>
              <a:rPr lang="en-GB" dirty="0">
                <a:latin typeface="Avenir Book" panose="02000503020000020003" pitchFamily="2" charset="0"/>
              </a:rPr>
              <a:t> </a:t>
            </a:r>
          </a:p>
          <a:p>
            <a:r>
              <a:rPr lang="en-GB" dirty="0">
                <a:latin typeface="Avenir Book" panose="02000503020000020003" pitchFamily="2" charset="0"/>
              </a:rPr>
              <a:t>Epigenome + RNA </a:t>
            </a:r>
            <a:endParaRPr lang="en-GB" dirty="0">
              <a:effectLst/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0BF3-6025-5F41-8F2A-F829C647E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1034966"/>
            <a:ext cx="10477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pic>
        <p:nvPicPr>
          <p:cNvPr id="3073" name="Picture 1" descr="page13image54111280">
            <a:extLst>
              <a:ext uri="{FF2B5EF4-FFF2-40B4-BE49-F238E27FC236}">
                <a16:creationId xmlns:a16="http://schemas.microsoft.com/office/drawing/2014/main" id="{090ACABB-3C14-3241-A8D1-86EF4A88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21" y="4253948"/>
            <a:ext cx="2278243" cy="189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CA0A16-0312-4F49-97A7-1CC022EA1D1A}"/>
              </a:ext>
            </a:extLst>
          </p:cNvPr>
          <p:cNvSpPr/>
          <p:nvPr/>
        </p:nvSpPr>
        <p:spPr>
          <a:xfrm>
            <a:off x="385444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DNA and epigenome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Genome sequencing (WES, WGS) </a:t>
            </a:r>
            <a:endParaRPr lang="en-GB" dirty="0"/>
          </a:p>
          <a:p>
            <a:r>
              <a:rPr lang="en-GB" dirty="0">
                <a:latin typeface="Avenir" panose="02000503020000020003" pitchFamily="2" charset="0"/>
              </a:rPr>
              <a:t>Epigenomics (</a:t>
            </a:r>
            <a:r>
              <a:rPr lang="en-GB" dirty="0" err="1">
                <a:latin typeface="Avenir" panose="02000503020000020003" pitchFamily="2" charset="0"/>
              </a:rPr>
              <a:t>HiC</a:t>
            </a:r>
            <a:r>
              <a:rPr lang="en-GB" dirty="0">
                <a:latin typeface="Avenir" panose="02000503020000020003" pitchFamily="2" charset="0"/>
              </a:rPr>
              <a:t>, ChIP, ATAC, </a:t>
            </a:r>
            <a:r>
              <a:rPr lang="en-GB" dirty="0" err="1">
                <a:latin typeface="Avenir" panose="02000503020000020003" pitchFamily="2" charset="0"/>
              </a:rPr>
              <a:t>mC</a:t>
            </a:r>
            <a:r>
              <a:rPr lang="en-GB" dirty="0">
                <a:latin typeface="Avenir" panose="02000503020000020003" pitchFamily="2" charset="0"/>
              </a:rPr>
              <a:t> ) 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28589-A547-EC45-896A-219DD89DFB07}"/>
              </a:ext>
            </a:extLst>
          </p:cNvPr>
          <p:cNvSpPr/>
          <p:nvPr/>
        </p:nvSpPr>
        <p:spPr>
          <a:xfrm>
            <a:off x="3512957" y="4769244"/>
            <a:ext cx="3048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RNA and transcriptome 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" panose="02000503020000020003" pitchFamily="2" charset="0"/>
              </a:rPr>
              <a:t>Full length transcript abundance</a:t>
            </a:r>
          </a:p>
          <a:p>
            <a:r>
              <a:rPr lang="en-GB" dirty="0">
                <a:latin typeface="Avenir" panose="02000503020000020003" pitchFamily="2" charset="0"/>
              </a:rPr>
              <a:t>Splicing variants</a:t>
            </a:r>
          </a:p>
          <a:p>
            <a:r>
              <a:rPr lang="en-GB" dirty="0">
                <a:latin typeface="Avenir" panose="02000503020000020003" pitchFamily="2" charset="0"/>
              </a:rPr>
              <a:t>Transcript localization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0288B-920E-334E-B2F5-9F5796472428}"/>
              </a:ext>
            </a:extLst>
          </p:cNvPr>
          <p:cNvSpPr/>
          <p:nvPr/>
        </p:nvSpPr>
        <p:spPr>
          <a:xfrm>
            <a:off x="6609893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Proteins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Multi-parameter flow cytometry </a:t>
            </a:r>
          </a:p>
          <a:p>
            <a:r>
              <a:rPr lang="en-GB" dirty="0">
                <a:latin typeface="Avenir Book" panose="02000503020000020003" pitchFamily="2" charset="0"/>
              </a:rPr>
              <a:t>Mass-spectrometry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0649A-9702-1243-BC02-B947817C1D1D}"/>
              </a:ext>
            </a:extLst>
          </p:cNvPr>
          <p:cNvSpPr/>
          <p:nvPr/>
        </p:nvSpPr>
        <p:spPr>
          <a:xfrm>
            <a:off x="9141058" y="4781787"/>
            <a:ext cx="3048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Avenir Book" panose="02000503020000020003" pitchFamily="2" charset="0"/>
              </a:rPr>
              <a:t>Multi-omics</a:t>
            </a:r>
            <a:endParaRPr lang="en-GB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DNA+RNA </a:t>
            </a:r>
          </a:p>
          <a:p>
            <a:r>
              <a:rPr lang="en-GB" dirty="0" err="1">
                <a:latin typeface="Avenir Book" panose="02000503020000020003" pitchFamily="2" charset="0"/>
              </a:rPr>
              <a:t>RNA+protein</a:t>
            </a:r>
            <a:r>
              <a:rPr lang="en-GB" dirty="0">
                <a:latin typeface="Avenir Book" panose="02000503020000020003" pitchFamily="2" charset="0"/>
              </a:rPr>
              <a:t> </a:t>
            </a:r>
          </a:p>
          <a:p>
            <a:r>
              <a:rPr lang="en-GB" dirty="0">
                <a:latin typeface="Avenir Book" panose="02000503020000020003" pitchFamily="2" charset="0"/>
              </a:rPr>
              <a:t>Epigenome + RNA </a:t>
            </a:r>
            <a:endParaRPr lang="en-GB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7E79D-178A-244C-9990-CC6DDCA613F7}"/>
              </a:ext>
            </a:extLst>
          </p:cNvPr>
          <p:cNvSpPr txBox="1"/>
          <p:nvPr/>
        </p:nvSpPr>
        <p:spPr>
          <a:xfrm>
            <a:off x="407757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6BA8C-C94D-CC4E-BDA3-1BC7D647745D}"/>
              </a:ext>
            </a:extLst>
          </p:cNvPr>
          <p:cNvSpPr txBox="1"/>
          <p:nvPr/>
        </p:nvSpPr>
        <p:spPr>
          <a:xfrm>
            <a:off x="3508766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F824F-901F-6541-9F7A-96E2400C89B2}"/>
              </a:ext>
            </a:extLst>
          </p:cNvPr>
          <p:cNvSpPr txBox="1"/>
          <p:nvPr/>
        </p:nvSpPr>
        <p:spPr>
          <a:xfrm>
            <a:off x="6623027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0B206-E351-D842-8102-C365BE043A6C}"/>
              </a:ext>
            </a:extLst>
          </p:cNvPr>
          <p:cNvSpPr txBox="1"/>
          <p:nvPr/>
        </p:nvSpPr>
        <p:spPr>
          <a:xfrm>
            <a:off x="9140940" y="4412455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Single-cell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0BF3-6025-5F41-8F2A-F829C647E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" y="1034966"/>
            <a:ext cx="10477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8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Next-generation single-cell studies: multi-modal assays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Efremova M. et al. Nature Methods. 2020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67943C-5982-3548-A0CD-E296690B080C}"/>
              </a:ext>
            </a:extLst>
          </p:cNvPr>
          <p:cNvGrpSpPr/>
          <p:nvPr/>
        </p:nvGrpSpPr>
        <p:grpSpPr>
          <a:xfrm>
            <a:off x="549414" y="2177979"/>
            <a:ext cx="2717800" cy="2964620"/>
            <a:chOff x="4737100" y="1918530"/>
            <a:chExt cx="2717800" cy="29646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089D9A-CAC5-4341-8715-38573CE55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100" y="1974850"/>
              <a:ext cx="2717800" cy="29083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51C8D3-E663-F147-B548-0F7A86BB2028}"/>
                </a:ext>
              </a:extLst>
            </p:cNvPr>
            <p:cNvSpPr/>
            <p:nvPr/>
          </p:nvSpPr>
          <p:spPr>
            <a:xfrm>
              <a:off x="4737100" y="1918530"/>
              <a:ext cx="230678" cy="228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3110007-AF9D-B24D-A98A-129A8009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778" y="2082800"/>
            <a:ext cx="4089400" cy="269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8875C4-810D-BB4B-BF4E-4B65DBA2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887" y="2032000"/>
            <a:ext cx="36576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5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Cao &amp; </a:t>
            </a:r>
            <a:r>
              <a:rPr lang="en-GB" i="0" dirty="0" err="1"/>
              <a:t>Spielmann</a:t>
            </a:r>
            <a:r>
              <a:rPr lang="en-GB" i="0" dirty="0"/>
              <a:t>, Nature 2019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1C1A0E8-0C60-F64D-9A2E-9B9368A01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21533" y="873125"/>
            <a:ext cx="8907658" cy="5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Method of the year 2020: Spatially-resolved transcriptomics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57651-A3C2-A848-AC51-3F99CAE9F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2991"/>
            <a:ext cx="12192000" cy="34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85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Method of the year 2020: Spatially-resolved transcriptomics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Larsson et al., Nature Methods 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8D05DE-3B46-2540-B4CF-768D058B9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1210020"/>
            <a:ext cx="8362950" cy="44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5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Method of the year 2020: Spatially-resolved transcriptomics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F3B9C-C9D1-554A-A87E-E378BA202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4561840" cy="5517515"/>
          </a:xfrm>
        </p:spPr>
        <p:txBody>
          <a:bodyPr/>
          <a:lstStyle/>
          <a:p>
            <a:r>
              <a:rPr lang="en-US" dirty="0"/>
              <a:t>Slide-Seq: </a:t>
            </a:r>
          </a:p>
          <a:p>
            <a:endParaRPr lang="en-US" dirty="0"/>
          </a:p>
          <a:p>
            <a:pPr marL="12700" indent="-12700"/>
            <a:r>
              <a:rPr lang="en-GB" dirty="0"/>
              <a:t>RNA is spatially resolved from tissue sections by transfer onto a surface covered with DNA-barcoded beads.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Rodriques</a:t>
            </a:r>
            <a:r>
              <a:rPr lang="en-GB" dirty="0"/>
              <a:t> et al., Science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2E6EB-57DD-9444-9EEE-AE194406D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1179513"/>
            <a:ext cx="4604940" cy="49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8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AD503B-275D-4D41-A9B1-7721F9276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256604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Cao &amp; </a:t>
            </a:r>
            <a:r>
              <a:rPr lang="en-GB" i="0" dirty="0" err="1"/>
              <a:t>Spielmann</a:t>
            </a:r>
            <a:r>
              <a:rPr lang="en-GB" i="0" dirty="0"/>
              <a:t>, Nature 2019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C78171-A435-DA44-A13B-0EF44027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E79943-787D-E745-A8F4-2EC8674C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92" y="1029983"/>
            <a:ext cx="7096016" cy="56452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0CFCF2-F67A-2541-B766-C4695AD20A82}"/>
              </a:ext>
            </a:extLst>
          </p:cNvPr>
          <p:cNvSpPr/>
          <p:nvPr/>
        </p:nvSpPr>
        <p:spPr>
          <a:xfrm>
            <a:off x="8897420" y="1037690"/>
            <a:ext cx="801384" cy="396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2B3364-B19A-CB46-94BD-BCF284C3D6C2}"/>
              </a:ext>
            </a:extLst>
          </p:cNvPr>
          <p:cNvSpPr txBox="1"/>
          <p:nvPr/>
        </p:nvSpPr>
        <p:spPr>
          <a:xfrm>
            <a:off x="254000" y="2967335"/>
            <a:ext cx="275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and visualization of </a:t>
            </a:r>
            <a:r>
              <a:rPr lang="en-GB" dirty="0"/>
              <a:t>2,026,641 mouse embryo cells</a:t>
            </a:r>
          </a:p>
        </p:txBody>
      </p:sp>
    </p:spTree>
    <p:extLst>
      <p:ext uri="{BB962C8B-B14F-4D97-AF65-F5344CB8AC3E}">
        <p14:creationId xmlns:p14="http://schemas.microsoft.com/office/powerpoint/2010/main" val="71159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Yao et al., Cell 2021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438458-C772-7F4A-8367-02A24D153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57768"/>
            <a:ext cx="7470882" cy="234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E3A523-4202-1042-8586-31D12EAAF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1" y="1034357"/>
            <a:ext cx="3535428" cy="51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6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From small-</a:t>
            </a:r>
            <a:r>
              <a:rPr lang="en-US" dirty="0" err="1">
                <a:sym typeface="Wingdings" pitchFamily="2" charset="2"/>
              </a:rPr>
              <a:t>ish</a:t>
            </a:r>
            <a:r>
              <a:rPr lang="en-US" dirty="0">
                <a:sym typeface="Wingdings" pitchFamily="2" charset="2"/>
              </a:rPr>
              <a:t> scale to massive scale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i="0" dirty="0"/>
              <a:t>Yao et al., Cell 2021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598E5-D0F1-864D-A3BF-04EF35496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55" y="1481981"/>
            <a:ext cx="8657690" cy="4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69533E-3FDB-5B46-8033-4144D6D2EA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172200"/>
            <a:ext cx="4288156" cy="6603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100" dirty="0">
                <a:hlinkClick r:id="rId4"/>
              </a:rPr>
              <a:t>http://www.cell.com/pictureshow/skin</a:t>
            </a:r>
            <a:endParaRPr lang="en-GB" sz="1100" dirty="0"/>
          </a:p>
          <a:p>
            <a:pPr>
              <a:lnSpc>
                <a:spcPct val="100000"/>
              </a:lnSpc>
            </a:pPr>
            <a:r>
              <a:rPr lang="en-GB" sz="1100" dirty="0">
                <a:hlinkClick r:id="rId5"/>
              </a:rPr>
              <a:t>https://library.med.utah.edu/WebPath/webpath.html</a:t>
            </a:r>
            <a:endParaRPr lang="en-GB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Incredible diversity in cell types, states, and interactions across tissues of an animal.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10920-9C19-F344-93F4-65160345F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1415777"/>
            <a:ext cx="8636000" cy="46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3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049" y="-23015"/>
            <a:ext cx="1485167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0B7FE7-2CAE-704B-AB23-D866B83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1050" dirty="0"/>
            </a:br>
            <a:br>
              <a:rPr lang="en-US" sz="1050" dirty="0"/>
            </a:br>
            <a:r>
              <a:rPr lang="en-US" dirty="0"/>
              <a:t>Single-cell RNA-seq studies: </a:t>
            </a:r>
            <a:r>
              <a:rPr lang="en-US" dirty="0">
                <a:sym typeface="Wingdings" pitchFamily="2" charset="2"/>
              </a:rPr>
              <a:t>What are you interested in? 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110F3-0DB7-A540-8B98-6D28D484A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cell’s identity and fate are shaped by </a:t>
            </a:r>
            <a:r>
              <a:rPr lang="en-GB"/>
              <a:t>many features.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68913-98FE-7449-BC46-94092B1C1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1336688"/>
            <a:ext cx="7721600" cy="527524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40B82-3969-3743-8290-5999B808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942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5083</TotalTime>
  <Words>3418</Words>
  <Application>Microsoft Macintosh PowerPoint</Application>
  <PresentationFormat>Widescreen</PresentationFormat>
  <Paragraphs>292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Avenir</vt:lpstr>
      <vt:lpstr>Avenir Book</vt:lpstr>
      <vt:lpstr>Calibri</vt:lpstr>
      <vt:lpstr>Calibri Light</vt:lpstr>
      <vt:lpstr>Comfortaa</vt:lpstr>
      <vt:lpstr>Menlo</vt:lpstr>
      <vt:lpstr>Theme1</vt:lpstr>
      <vt:lpstr>nice_theme</vt:lpstr>
      <vt:lpstr>Lecture 1 Experimental design of scRNAseq projects</vt:lpstr>
      <vt:lpstr>PowerPoint Presentation</vt:lpstr>
      <vt:lpstr>PowerPoint Presentation</vt:lpstr>
      <vt:lpstr>  Single-cell RNA-seq studies: From small-ish scale to massive scale </vt:lpstr>
      <vt:lpstr>  Single-cell RNA-seq studies: From small-ish scale to massive scale </vt:lpstr>
      <vt:lpstr>  Single-cell RNA-seq studies: From small-ish scale to massive scale </vt:lpstr>
      <vt:lpstr>  Single-cell RNA-seq studies: From small-ish scale to massive scale </vt:lpstr>
      <vt:lpstr>  Single-cell RNA-seq studies: What are you interested in?  </vt:lpstr>
      <vt:lpstr>  Single-cell RNA-seq studies: What are you interested in?  </vt:lpstr>
      <vt:lpstr>  Single-cell RNA-seq studies: What are you interested in?  </vt:lpstr>
      <vt:lpstr>  Single-cell RNA-seq studies: What are you interested in?  </vt:lpstr>
      <vt:lpstr>  Single-cell RNA-seq studies: What are you interested in?  </vt:lpstr>
      <vt:lpstr>  Single-cell RNA-seq studies: From small-ish scale to massive scale </vt:lpstr>
      <vt:lpstr>  Droplet-based or plate-based approaches </vt:lpstr>
      <vt:lpstr>  Droplet-based or plate-based approaches </vt:lpstr>
      <vt:lpstr>  Droplet-based or plate-based approaches </vt:lpstr>
      <vt:lpstr>  Droplet-based or plate-based approaches </vt:lpstr>
      <vt:lpstr>  Droplet-based or plate-based approaches </vt:lpstr>
      <vt:lpstr>  So what to do with all this data? 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Human Cell Atlas: profiling ALL the cells in the human body </vt:lpstr>
      <vt:lpstr>  Resources </vt:lpstr>
      <vt:lpstr>  Single-cell studies: the power of the many </vt:lpstr>
      <vt:lpstr>  Single-cell studies: the power of the many </vt:lpstr>
      <vt:lpstr>  Single-cell studies: the power of the many </vt:lpstr>
      <vt:lpstr>  Single-cell studies: the power of the many </vt:lpstr>
      <vt:lpstr>  Single-cell studies: the power of the many </vt:lpstr>
      <vt:lpstr>  Resources </vt:lpstr>
      <vt:lpstr>  Next-generation single-cell studies: multi-modal assays </vt:lpstr>
      <vt:lpstr>  Next-generation single-cell studies: multi-modal assays </vt:lpstr>
      <vt:lpstr>  Next-generation single-cell studies: multi-modal assays </vt:lpstr>
      <vt:lpstr>  Next-generation single-cell studies: multi-modal assays </vt:lpstr>
      <vt:lpstr>  Method of the year 2020: Spatially-resolved transcriptomics </vt:lpstr>
      <vt:lpstr>  Method of the year 2020: Spatially-resolved transcriptomics </vt:lpstr>
      <vt:lpstr>  Method of the year 2020: Spatially-resolved transcriptomics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299</cp:revision>
  <dcterms:created xsi:type="dcterms:W3CDTF">2021-02-26T11:16:43Z</dcterms:created>
  <dcterms:modified xsi:type="dcterms:W3CDTF">2021-09-25T10:30:09Z</dcterms:modified>
</cp:coreProperties>
</file>